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8" r:id="rId4"/>
    <p:sldId id="270" r:id="rId5"/>
    <p:sldId id="268" r:id="rId6"/>
    <p:sldId id="264" r:id="rId7"/>
    <p:sldId id="266" r:id="rId8"/>
    <p:sldId id="267" r:id="rId9"/>
    <p:sldId id="269" r:id="rId10"/>
    <p:sldId id="274" r:id="rId11"/>
    <p:sldId id="261" r:id="rId12"/>
    <p:sldId id="272" r:id="rId13"/>
    <p:sldId id="273" r:id="rId14"/>
    <p:sldId id="275" r:id="rId15"/>
    <p:sldId id="265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6.9.2010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Boris Milašinović</a:t>
            </a:r>
          </a:p>
          <a:p>
            <a:r>
              <a:rPr lang="en-US" dirty="0" smtClean="0"/>
              <a:t>Faculty of Electrical Engineering and Computing</a:t>
            </a:r>
          </a:p>
          <a:p>
            <a:r>
              <a:rPr lang="en-US" dirty="0" smtClean="0"/>
              <a:t>University of Zagreb, Croatia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Experiences after three years of teaching</a:t>
            </a:r>
            <a:r>
              <a:rPr lang="hr-HR" sz="3600" dirty="0" smtClean="0"/>
              <a:t> </a:t>
            </a:r>
            <a:r>
              <a:rPr lang="en-US" sz="3600" dirty="0" smtClean="0"/>
              <a:t>“Development of Software Applications”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notable changes through years</a:t>
            </a:r>
            <a:r>
              <a:rPr lang="hr-HR" dirty="0" smtClean="0"/>
              <a:t>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with “customer” held 1 week earlier</a:t>
            </a:r>
            <a:endParaRPr lang="hr-HR" dirty="0" smtClean="0"/>
          </a:p>
          <a:p>
            <a:r>
              <a:rPr lang="en-US" dirty="0" smtClean="0"/>
              <a:t>Students assistants</a:t>
            </a:r>
          </a:p>
          <a:p>
            <a:pPr lvl="1"/>
            <a:r>
              <a:rPr lang="en-US" dirty="0" smtClean="0"/>
              <a:t>write tutorials</a:t>
            </a:r>
          </a:p>
          <a:p>
            <a:pPr lvl="1"/>
            <a:r>
              <a:rPr lang="en-US" dirty="0" smtClean="0"/>
              <a:t>help in labs</a:t>
            </a:r>
          </a:p>
          <a:p>
            <a:pPr lvl="1"/>
            <a:r>
              <a:rPr lang="en-US" dirty="0" smtClean="0"/>
              <a:t>addition to usual consultations</a:t>
            </a:r>
          </a:p>
          <a:p>
            <a:pPr lvl="1"/>
            <a:r>
              <a:rPr lang="en-US" dirty="0" smtClean="0"/>
              <a:t>draw attention to problems using own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notable changes through years</a:t>
            </a:r>
            <a:r>
              <a:rPr lang="hr-HR" dirty="0" smtClean="0"/>
              <a:t>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 home assignments “reduced” to 6</a:t>
            </a:r>
          </a:p>
          <a:p>
            <a:pPr lvl="1"/>
            <a:r>
              <a:rPr lang="en-US" dirty="0" smtClean="0"/>
              <a:t>Same extent and scope</a:t>
            </a:r>
          </a:p>
          <a:p>
            <a:pPr lvl="1"/>
            <a:r>
              <a:rPr lang="en-US" dirty="0" smtClean="0"/>
              <a:t>Less pressure on students and teaching assistants</a:t>
            </a:r>
          </a:p>
          <a:p>
            <a:pPr lvl="1"/>
            <a:r>
              <a:rPr lang="en-US" dirty="0" smtClean="0"/>
              <a:t>Less overhead for teaching assistants</a:t>
            </a:r>
          </a:p>
          <a:p>
            <a:pPr lvl="1"/>
            <a:r>
              <a:rPr lang="en-US" dirty="0" smtClean="0"/>
              <a:t>Deadline moved from Sunday 23:59 to Friday 23:59</a:t>
            </a:r>
          </a:p>
          <a:p>
            <a:pPr lvl="1"/>
            <a:r>
              <a:rPr lang="en-US" dirty="0" smtClean="0"/>
              <a:t>Big psychological effect</a:t>
            </a:r>
          </a:p>
          <a:p>
            <a:r>
              <a:rPr lang="en-US" dirty="0" smtClean="0"/>
              <a:t>Assignments announced in advance*</a:t>
            </a:r>
          </a:p>
          <a:p>
            <a:pPr lvl="1"/>
            <a:r>
              <a:rPr lang="en-US" dirty="0" smtClean="0"/>
              <a:t>*announced at least at the beginning of each cycle</a:t>
            </a:r>
            <a:endParaRPr lang="hr-HR" dirty="0" smtClean="0"/>
          </a:p>
          <a:p>
            <a:pPr lvl="2"/>
            <a:r>
              <a:rPr lang="en-US" dirty="0" smtClean="0"/>
              <a:t>Students can manage their schedule in a more flexible manner</a:t>
            </a:r>
          </a:p>
          <a:p>
            <a:pPr lvl="1"/>
            <a:r>
              <a:rPr lang="en-US" dirty="0" smtClean="0"/>
              <a:t>No homework in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last week of each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notable changes through years</a:t>
            </a:r>
            <a:r>
              <a:rPr lang="hr-HR" dirty="0" smtClean="0"/>
              <a:t>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database server </a:t>
            </a:r>
          </a:p>
          <a:p>
            <a:pPr lvl="1"/>
            <a:r>
              <a:rPr lang="hr-HR" dirty="0" smtClean="0"/>
              <a:t>One</a:t>
            </a:r>
            <a:r>
              <a:rPr lang="en-US" dirty="0" smtClean="0"/>
              <a:t> database per each team</a:t>
            </a:r>
            <a:endParaRPr lang="hr-HR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most of the merge and dependency problems</a:t>
            </a:r>
          </a:p>
          <a:p>
            <a:pPr lvl="2"/>
            <a:r>
              <a:rPr lang="en-US" dirty="0" smtClean="0"/>
              <a:t>Table definitions and data in common place</a:t>
            </a:r>
            <a:endParaRPr lang="hr-HR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Testing eased</a:t>
            </a:r>
          </a:p>
          <a:p>
            <a:pPr lvl="2"/>
            <a:r>
              <a:rPr lang="hr-HR" dirty="0" smtClean="0"/>
              <a:t>N</a:t>
            </a:r>
            <a:r>
              <a:rPr lang="en-US" dirty="0" smtClean="0"/>
              <a:t>o need to upload and set database for test</a:t>
            </a:r>
          </a:p>
          <a:p>
            <a:pPr lvl="2"/>
            <a:r>
              <a:rPr lang="hr-HR" dirty="0" smtClean="0"/>
              <a:t>N</a:t>
            </a:r>
            <a:r>
              <a:rPr lang="en-US" dirty="0" smtClean="0"/>
              <a:t>o need to change connection strings</a:t>
            </a:r>
            <a:endParaRPr lang="hr-HR" dirty="0" smtClean="0"/>
          </a:p>
          <a:p>
            <a:pPr lvl="2"/>
            <a:r>
              <a:rPr lang="en-US" dirty="0" smtClean="0"/>
              <a:t>Drastically reduced time for reviewing process</a:t>
            </a:r>
            <a:endParaRPr lang="hr-HR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notable changes through years</a:t>
            </a:r>
            <a:r>
              <a:rPr lang="hr-HR" dirty="0" smtClean="0"/>
              <a:t> 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project builds (using TFS)</a:t>
            </a:r>
          </a:p>
          <a:p>
            <a:pPr lvl="1"/>
            <a:r>
              <a:rPr lang="en-US" dirty="0" smtClean="0"/>
              <a:t>Build definition created manually for each homework/exam</a:t>
            </a:r>
          </a:p>
          <a:p>
            <a:pPr lvl="2"/>
            <a:r>
              <a:rPr lang="en-US" dirty="0" smtClean="0"/>
              <a:t>1 week before deadline</a:t>
            </a:r>
          </a:p>
          <a:p>
            <a:pPr lvl="2"/>
            <a:r>
              <a:rPr lang="en-US" dirty="0" smtClean="0"/>
              <a:t>takes 5-10 minutes of assistant’s time each week</a:t>
            </a:r>
          </a:p>
          <a:p>
            <a:pPr lvl="1"/>
            <a:r>
              <a:rPr lang="en-US" dirty="0" smtClean="0"/>
              <a:t>Two builds per day (8h, 16h)</a:t>
            </a:r>
          </a:p>
          <a:p>
            <a:pPr lvl="1"/>
            <a:r>
              <a:rPr lang="en-US" dirty="0" smtClean="0"/>
              <a:t>Build every 30 minutes in last 24 hours before exam</a:t>
            </a:r>
          </a:p>
          <a:p>
            <a:r>
              <a:rPr lang="en-US" dirty="0" smtClean="0"/>
              <a:t>Build results sent by e-mail</a:t>
            </a:r>
          </a:p>
          <a:p>
            <a:r>
              <a:rPr lang="en-US" dirty="0" smtClean="0"/>
              <a:t>Zip with executables copied to web server</a:t>
            </a:r>
          </a:p>
          <a:p>
            <a:pPr lvl="1"/>
            <a:r>
              <a:rPr lang="en-US" dirty="0" smtClean="0"/>
              <a:t>Can be downloaded and tested anywhere</a:t>
            </a:r>
          </a:p>
          <a:p>
            <a:r>
              <a:rPr lang="en-US" dirty="0" smtClean="0"/>
              <a:t>Build failed == 0 points?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notable changes through years</a:t>
            </a:r>
            <a:r>
              <a:rPr lang="hr-HR" dirty="0" smtClean="0"/>
              <a:t>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3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>
                <a:solidFill>
                  <a:schemeClr val="tx1"/>
                </a:solidFill>
              </a:rPr>
              <a:t>Obligatory labs (2h) are now time feasible</a:t>
            </a:r>
            <a:endParaRPr lang="hr-HR" sz="27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Homework review in front of student</a:t>
            </a:r>
          </a:p>
          <a:p>
            <a:pPr lvl="1"/>
            <a:r>
              <a:rPr lang="en-US" dirty="0" smtClean="0"/>
              <a:t>Task checklist</a:t>
            </a:r>
          </a:p>
          <a:p>
            <a:pPr lvl="1"/>
            <a:r>
              <a:rPr lang="en-US" dirty="0" smtClean="0"/>
              <a:t>No complains afterwards</a:t>
            </a:r>
          </a:p>
          <a:p>
            <a:pPr lvl="1"/>
            <a:r>
              <a:rPr lang="en-US" dirty="0" smtClean="0"/>
              <a:t>No lengthy e-mails with explanations</a:t>
            </a:r>
          </a:p>
          <a:p>
            <a:pPr lvl="1"/>
            <a:r>
              <a:rPr lang="en-US" dirty="0" smtClean="0"/>
              <a:t>Build failed? =&gt; “Fix it now…if you can/know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software features, </a:t>
            </a:r>
            <a:r>
              <a:rPr lang="hr-HR" dirty="0" err="1" smtClean="0"/>
              <a:t>previous</a:t>
            </a:r>
            <a:r>
              <a:rPr lang="hr-HR" dirty="0" smtClean="0"/>
              <a:t> </a:t>
            </a:r>
            <a:r>
              <a:rPr lang="en-US" dirty="0" smtClean="0"/>
              <a:t>experience, feedback from questionnaires, student assistants =&gt;</a:t>
            </a:r>
          </a:p>
          <a:p>
            <a:pPr lvl="1"/>
            <a:r>
              <a:rPr lang="en-US" dirty="0" smtClean="0"/>
              <a:t>Reduced pressure</a:t>
            </a:r>
          </a:p>
          <a:p>
            <a:pPr lvl="1"/>
            <a:r>
              <a:rPr lang="en-US" dirty="0" smtClean="0"/>
              <a:t>Assignments clearly highlighted</a:t>
            </a:r>
          </a:p>
          <a:p>
            <a:pPr lvl="1"/>
            <a:r>
              <a:rPr lang="en-US" dirty="0" smtClean="0"/>
              <a:t>Materials extended with tutorials</a:t>
            </a:r>
          </a:p>
          <a:p>
            <a:pPr lvl="2"/>
            <a:r>
              <a:rPr lang="en-US" dirty="0" smtClean="0"/>
              <a:t>Has to be updated every 2-3 years to reflect technology changes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r>
              <a:rPr lang="en-US" dirty="0" smtClean="0"/>
              <a:t>Team integration eased</a:t>
            </a:r>
          </a:p>
          <a:p>
            <a:pPr lvl="1"/>
            <a:r>
              <a:rPr lang="en-US" dirty="0" smtClean="0"/>
              <a:t>Reviewing effort decreased</a:t>
            </a:r>
          </a:p>
          <a:p>
            <a:pPr lvl="1"/>
            <a:r>
              <a:rPr lang="en-US" dirty="0" smtClean="0"/>
              <a:t>Achieved stable grading scheme</a:t>
            </a:r>
          </a:p>
          <a:p>
            <a:r>
              <a:rPr lang="en-US" dirty="0" smtClean="0"/>
              <a:t>Good feedback from alumni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Obligatory for students enrolled in study module “Software Engineering” (the 3</a:t>
            </a:r>
            <a:r>
              <a:rPr lang="en-US" baseline="30000" dirty="0" smtClean="0"/>
              <a:t>rd</a:t>
            </a:r>
            <a:r>
              <a:rPr lang="en-US" dirty="0" smtClean="0"/>
              <a:t> year of study)</a:t>
            </a:r>
          </a:p>
          <a:p>
            <a:pPr lvl="1"/>
            <a:r>
              <a:rPr lang="en-US" dirty="0" err="1" smtClean="0"/>
              <a:t>cca</a:t>
            </a:r>
            <a:r>
              <a:rPr lang="en-US" dirty="0" smtClean="0"/>
              <a:t> 90 enrollments each year</a:t>
            </a:r>
          </a:p>
          <a:p>
            <a:r>
              <a:rPr lang="en-US" dirty="0" smtClean="0"/>
              <a:t>Minimal theory, required to determine practice</a:t>
            </a:r>
          </a:p>
          <a:p>
            <a:pPr lvl="1"/>
            <a:r>
              <a:rPr lang="en-US" dirty="0" smtClean="0"/>
              <a:t>elaborates software engineering concepts, principles and techniques. </a:t>
            </a:r>
          </a:p>
          <a:p>
            <a:pPr lvl="1"/>
            <a:r>
              <a:rPr lang="en-US" dirty="0" smtClean="0"/>
              <a:t>studies approaches to the development of end user applications, including:</a:t>
            </a:r>
          </a:p>
          <a:p>
            <a:pPr lvl="2"/>
            <a:r>
              <a:rPr lang="en-US" dirty="0" smtClean="0"/>
              <a:t>requirements analysis and specification</a:t>
            </a:r>
          </a:p>
          <a:p>
            <a:pPr lvl="2"/>
            <a:r>
              <a:rPr lang="en-US" dirty="0" smtClean="0"/>
              <a:t>design and construction of software components</a:t>
            </a:r>
          </a:p>
          <a:p>
            <a:pPr lvl="2"/>
            <a:r>
              <a:rPr lang="en-US" dirty="0" smtClean="0"/>
              <a:t>programming techniques (using C#)</a:t>
            </a:r>
          </a:p>
          <a:p>
            <a:pPr lvl="2"/>
            <a:r>
              <a:rPr lang="en-US" dirty="0" smtClean="0"/>
              <a:t>documentation</a:t>
            </a:r>
          </a:p>
          <a:p>
            <a:pPr lvl="2"/>
            <a:r>
              <a:rPr lang="en-US" dirty="0" smtClean="0"/>
              <a:t>implementation and maintenance of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Competencies (Aims)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prepare students for development of complex interactive applications, particularly database applications </a:t>
            </a:r>
            <a:endParaRPr lang="hr-HR" dirty="0" smtClean="0"/>
          </a:p>
          <a:p>
            <a:endParaRPr lang="en-US" dirty="0" smtClean="0"/>
          </a:p>
          <a:p>
            <a:r>
              <a:rPr lang="en-US" dirty="0" smtClean="0"/>
              <a:t>provide a knowledge for successful design, construction and implementation of software systems</a:t>
            </a:r>
            <a:endParaRPr lang="hr-HR" dirty="0" smtClean="0"/>
          </a:p>
          <a:p>
            <a:endParaRPr lang="en-US" dirty="0" smtClean="0"/>
          </a:p>
          <a:p>
            <a:r>
              <a:rPr lang="en-US" dirty="0" smtClean="0"/>
              <a:t>students will be able to formulate the software requirements and to develop, implement and maintain quality software built upon different software architectures.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(5-6 students per team)</a:t>
            </a:r>
          </a:p>
          <a:p>
            <a:pPr lvl="1"/>
            <a:r>
              <a:rPr lang="en-US" dirty="0" smtClean="0"/>
              <a:t>Combined team and individual effort</a:t>
            </a:r>
          </a:p>
          <a:p>
            <a:r>
              <a:rPr lang="en-US" dirty="0" smtClean="0"/>
              <a:t>Each member develops every part of:</a:t>
            </a:r>
          </a:p>
          <a:p>
            <a:pPr lvl="1"/>
            <a:r>
              <a:rPr lang="en-US" dirty="0" smtClean="0"/>
              <a:t>Window application (GUI, BLL, DAL) (C#)</a:t>
            </a:r>
          </a:p>
          <a:p>
            <a:pPr lvl="1"/>
            <a:r>
              <a:rPr lang="en-US" dirty="0" smtClean="0"/>
              <a:t>Web application (ASP.NET C#)</a:t>
            </a:r>
          </a:p>
          <a:p>
            <a:pPr lvl="1"/>
            <a:r>
              <a:rPr lang="en-US" dirty="0" smtClean="0"/>
              <a:t>Mobile application (for Pocket PC)</a:t>
            </a:r>
          </a:p>
          <a:p>
            <a:pPr lvl="1"/>
            <a:r>
              <a:rPr lang="en-US" dirty="0" smtClean="0"/>
              <a:t>Web service</a:t>
            </a:r>
          </a:p>
          <a:p>
            <a:pPr lvl="1"/>
            <a:r>
              <a:rPr lang="en-US" dirty="0" smtClean="0"/>
              <a:t>Report (Crystal Reports)</a:t>
            </a:r>
          </a:p>
          <a:p>
            <a:pPr lvl="1"/>
            <a:r>
              <a:rPr lang="en-US" dirty="0" smtClean="0"/>
              <a:t>Help and documentation</a:t>
            </a:r>
          </a:p>
          <a:p>
            <a:r>
              <a:rPr lang="en-US" dirty="0" smtClean="0"/>
              <a:t>Criteria for homework and exam usually published at the beginning of each lecture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Microsoft Visual Studio (2005, 2008)</a:t>
            </a:r>
          </a:p>
          <a:p>
            <a:r>
              <a:rPr lang="en-US" dirty="0" smtClean="0"/>
              <a:t>Microsoft SQL Server (2005, 2008, Express)</a:t>
            </a:r>
          </a:p>
          <a:p>
            <a:r>
              <a:rPr lang="en-US" dirty="0" smtClean="0"/>
              <a:t>Microsoft Team Foundation Server (2005, 2008)</a:t>
            </a:r>
          </a:p>
          <a:p>
            <a:pPr lvl="1"/>
            <a:r>
              <a:rPr lang="en-US" dirty="0" smtClean="0"/>
              <a:t>All documents and source code must be uploaded to TFS before deadline</a:t>
            </a:r>
          </a:p>
          <a:p>
            <a:pPr lvl="2"/>
            <a:r>
              <a:rPr lang="en-US" dirty="0" err="1" smtClean="0"/>
              <a:t>Homeworks</a:t>
            </a:r>
            <a:r>
              <a:rPr lang="en-US" dirty="0" smtClean="0"/>
              <a:t>: end of the working week</a:t>
            </a:r>
          </a:p>
          <a:p>
            <a:pPr lvl="2"/>
            <a:r>
              <a:rPr lang="en-US" dirty="0" smtClean="0"/>
              <a:t>Exams: two working days before final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Grading scheme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455"/>
                <a:gridCol w="1224136"/>
                <a:gridCol w="1152128"/>
                <a:gridCol w="113752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2008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2009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2010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Presence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smtClean="0"/>
                        <a:t>at </a:t>
                      </a:r>
                      <a:r>
                        <a:rPr lang="hr-HR" dirty="0" err="1" smtClean="0"/>
                        <a:t>lectures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Multiple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err="1" smtClean="0"/>
                        <a:t>choice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tests</a:t>
                      </a:r>
                      <a:r>
                        <a:rPr lang="hr-HR" baseline="0" dirty="0" smtClean="0"/>
                        <a:t> (</a:t>
                      </a:r>
                      <a:r>
                        <a:rPr lang="hr-HR" baseline="0" dirty="0" err="1" smtClean="0"/>
                        <a:t>Quizzes</a:t>
                      </a:r>
                      <a:r>
                        <a:rPr lang="hr-HR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noProof="0" dirty="0" err="1" smtClean="0"/>
                        <a:t>Homework</a:t>
                      </a:r>
                      <a:r>
                        <a:rPr lang="en-US" noProof="0" dirty="0" smtClean="0"/>
                        <a:t>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</a:t>
                      </a:r>
                      <a:r>
                        <a:rPr lang="en-US" baseline="30000" noProof="0" dirty="0" smtClean="0"/>
                        <a:t>st</a:t>
                      </a:r>
                      <a:r>
                        <a:rPr lang="en-US" baseline="0" noProof="0" dirty="0" smtClean="0"/>
                        <a:t> mid-term exam</a:t>
                      </a:r>
                      <a:r>
                        <a:rPr lang="en-US" noProof="0" dirty="0" smtClean="0"/>
                        <a:t>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2</a:t>
                      </a:r>
                      <a:r>
                        <a:rPr lang="en-US" baseline="30000" noProof="0" dirty="0" smtClean="0"/>
                        <a:t>nd</a:t>
                      </a:r>
                      <a:r>
                        <a:rPr lang="hr-HR" baseline="30000" noProof="0" dirty="0" smtClean="0"/>
                        <a:t> </a:t>
                      </a:r>
                      <a:r>
                        <a:rPr lang="hr-HR" dirty="0" err="1" smtClean="0"/>
                        <a:t>mid</a:t>
                      </a:r>
                      <a:r>
                        <a:rPr lang="hr-HR" dirty="0" smtClean="0"/>
                        <a:t>-</a:t>
                      </a:r>
                      <a:r>
                        <a:rPr lang="hr-HR" dirty="0" err="1" smtClean="0"/>
                        <a:t>term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exam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Final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exam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01752" y="4293096"/>
            <a:ext cx="8503920" cy="180595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To pass, a student must collect at least 50% from each component</a:t>
            </a:r>
            <a:endParaRPr lang="hr-HR" sz="2800" dirty="0" smtClean="0"/>
          </a:p>
          <a:p>
            <a:pPr marL="548640" lvl="1" indent="-274320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</a:pPr>
            <a:r>
              <a:rPr lang="en-US" sz="2600" dirty="0" smtClean="0">
                <a:solidFill>
                  <a:schemeClr val="tx2"/>
                </a:solidFill>
              </a:rPr>
              <a:t>Can repeat 1 or 2 components*</a:t>
            </a:r>
            <a:endParaRPr lang="hr-HR" sz="2600" dirty="0" smtClean="0">
              <a:solidFill>
                <a:schemeClr val="tx2"/>
              </a:solidFill>
            </a:endParaRPr>
          </a:p>
          <a:p>
            <a:pPr marL="548640" lvl="1" indent="-274320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</a:pPr>
            <a:r>
              <a:rPr lang="en-US" sz="2600" dirty="0" smtClean="0">
                <a:solidFill>
                  <a:schemeClr val="tx2"/>
                </a:solidFill>
              </a:rPr>
              <a:t>Brings some grumbles but has also advantages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Grades are distributed by Gaussian distribution</a:t>
            </a:r>
            <a:endParaRPr kumimoji="0" lang="en-US" sz="27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Correlation between final grade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course</a:t>
            </a:r>
            <a:r>
              <a:rPr lang="hr-HR" sz="2800" dirty="0" smtClean="0"/>
              <a:t> </a:t>
            </a:r>
            <a:r>
              <a:rPr lang="hr-HR" sz="2800" dirty="0" err="1" smtClean="0"/>
              <a:t>components</a:t>
            </a:r>
            <a:r>
              <a:rPr lang="hr-HR" sz="2800" dirty="0" smtClean="0"/>
              <a:t>*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140968"/>
            <a:ext cx="8503920" cy="29580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Exams mostly consist of previous homework</a:t>
            </a:r>
          </a:p>
          <a:p>
            <a:pPr lvl="1"/>
            <a:r>
              <a:rPr lang="en-US" dirty="0" smtClean="0"/>
              <a:t>Explains high correlation between homework and final grade</a:t>
            </a:r>
          </a:p>
          <a:p>
            <a:r>
              <a:rPr lang="en-US" dirty="0" smtClean="0"/>
              <a:t>*Only students that successfully passed are included</a:t>
            </a:r>
          </a:p>
          <a:p>
            <a:pPr lvl="1"/>
            <a:r>
              <a:rPr lang="en-US" dirty="0" smtClean="0"/>
              <a:t>2008: 87/101  = 86%</a:t>
            </a:r>
          </a:p>
          <a:p>
            <a:pPr lvl="1"/>
            <a:r>
              <a:rPr lang="en-US" dirty="0" smtClean="0"/>
              <a:t>2009: 73/94    = 78%</a:t>
            </a:r>
          </a:p>
          <a:p>
            <a:pPr lvl="1"/>
            <a:r>
              <a:rPr lang="en-US" dirty="0" smtClean="0"/>
              <a:t>2010: 60/77     = 78%</a:t>
            </a:r>
          </a:p>
          <a:p>
            <a:pPr lvl="1"/>
            <a:r>
              <a:rPr lang="en-US" dirty="0" smtClean="0"/>
              <a:t>Students mostly give up in the first third of the semester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484784"/>
          <a:ext cx="84969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1224136"/>
                <a:gridCol w="1388725"/>
                <a:gridCol w="1203563"/>
                <a:gridCol w="1440160"/>
                <a:gridCol w="1080119"/>
              </a:tblGrid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1</a:t>
                      </a:r>
                      <a:r>
                        <a:rPr lang="en-US" sz="1600" baseline="30000" noProof="0" dirty="0" smtClean="0"/>
                        <a:t>st</a:t>
                      </a:r>
                      <a:r>
                        <a:rPr lang="hr-HR" sz="1600" noProof="0" dirty="0" smtClean="0"/>
                        <a:t> </a:t>
                      </a:r>
                      <a:r>
                        <a:rPr lang="en-US" sz="1600" baseline="0" noProof="0" dirty="0" smtClean="0"/>
                        <a:t> exam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2</a:t>
                      </a:r>
                      <a:r>
                        <a:rPr lang="en-US" sz="1600" baseline="30000" noProof="0" dirty="0" smtClean="0"/>
                        <a:t>nd</a:t>
                      </a:r>
                      <a:r>
                        <a:rPr lang="hr-HR" sz="1600" noProof="0" dirty="0" smtClean="0"/>
                        <a:t> </a:t>
                      </a:r>
                      <a:r>
                        <a:rPr lang="en-US" sz="1600" noProof="0" dirty="0" smtClean="0"/>
                        <a:t> exam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final</a:t>
                      </a:r>
                      <a:r>
                        <a:rPr lang="en-US" sz="1600" baseline="0" noProof="0" smtClean="0"/>
                        <a:t> exam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noProof="0" dirty="0" smtClean="0"/>
                        <a:t>P</a:t>
                      </a:r>
                      <a:r>
                        <a:rPr lang="en-US" sz="1600" noProof="0" dirty="0" err="1" smtClean="0"/>
                        <a:t>resence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Homework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Quizzes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0,81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2009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0,55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Correlation between final grade and previous courses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16234" y="2446992"/>
          <a:ext cx="8504239" cy="4058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07694"/>
                <a:gridCol w="2304256"/>
                <a:gridCol w="1440160"/>
                <a:gridCol w="1152129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Course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Correlation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with</a:t>
                      </a:r>
                      <a:r>
                        <a:rPr lang="hr-HR" dirty="0" smtClean="0"/>
                        <a:t> grade 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this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course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Course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Avg</a:t>
                      </a:r>
                      <a:r>
                        <a:rPr lang="hr-HR" baseline="0" dirty="0" smtClean="0"/>
                        <a:t> grade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/>
                        <a:t>Selected</a:t>
                      </a:r>
                      <a:r>
                        <a:rPr lang="hr-HR" sz="1600" dirty="0" smtClean="0"/>
                        <a:t> </a:t>
                      </a:r>
                      <a:r>
                        <a:rPr lang="hr-HR" sz="1600" dirty="0" err="1" smtClean="0"/>
                        <a:t>students</a:t>
                      </a:r>
                      <a:r>
                        <a:rPr lang="hr-HR" sz="1600" dirty="0" smtClean="0"/>
                        <a:t> </a:t>
                      </a:r>
                      <a:r>
                        <a:rPr lang="hr-HR" sz="1600" dirty="0" err="1" smtClean="0"/>
                        <a:t>course</a:t>
                      </a:r>
                      <a:r>
                        <a:rPr lang="hr-HR" sz="1600" dirty="0" smtClean="0"/>
                        <a:t> </a:t>
                      </a:r>
                      <a:r>
                        <a:rPr lang="hr-HR" sz="1600" dirty="0" err="1" smtClean="0"/>
                        <a:t>avg</a:t>
                      </a:r>
                      <a:endParaRPr lang="hr-H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Programming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Software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Engineering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4,08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Algorithms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Data </a:t>
                      </a:r>
                      <a:r>
                        <a:rPr lang="hr-HR" dirty="0" err="1" smtClean="0"/>
                        <a:t>Structures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3,94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Databases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3,62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Mathematics</a:t>
                      </a:r>
                      <a:r>
                        <a:rPr lang="hr-HR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Mathematics</a:t>
                      </a:r>
                      <a:r>
                        <a:rPr lang="hr-HR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Operating</a:t>
                      </a:r>
                      <a:r>
                        <a:rPr lang="hr-HR" baseline="0" dirty="0" smtClean="0"/>
                        <a:t> Systems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3,71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Computer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Architecture</a:t>
                      </a:r>
                      <a:r>
                        <a:rPr lang="hr-HR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3,79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Digitalna logika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3,89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175 of 185 distinct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 attended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course in last 3 years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 smtClean="0"/>
              <a:t>Correlation with students average grade: 0,51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23528" y="2492896"/>
          <a:ext cx="5911950" cy="41000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07694"/>
                <a:gridCol w="2304256"/>
              </a:tblGrid>
              <a:tr h="86409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Course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Correlation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with</a:t>
                      </a:r>
                      <a:r>
                        <a:rPr lang="hr-HR" dirty="0" smtClean="0"/>
                        <a:t> grade 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this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course</a:t>
                      </a:r>
                      <a:endParaRPr lang="hr-H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Programming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Software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Engineering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0,23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Algorithms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Data </a:t>
                      </a:r>
                      <a:r>
                        <a:rPr lang="hr-HR" dirty="0" err="1" smtClean="0"/>
                        <a:t>Structures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Databases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0,47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Mathematics</a:t>
                      </a:r>
                      <a:r>
                        <a:rPr lang="hr-HR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Mathematics</a:t>
                      </a:r>
                      <a:r>
                        <a:rPr lang="hr-HR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0,40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Operating</a:t>
                      </a:r>
                      <a:r>
                        <a:rPr lang="hr-HR" baseline="0" dirty="0" smtClean="0"/>
                        <a:t> Systems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Computer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Architecture</a:t>
                      </a:r>
                      <a:r>
                        <a:rPr lang="hr-HR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Digital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logic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0,31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Noted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contrast with all previous courses</a:t>
            </a:r>
          </a:p>
          <a:p>
            <a:pPr lvl="1"/>
            <a:r>
              <a:rPr lang="en-US" dirty="0" smtClean="0"/>
              <a:t>“What are we supposed to do? Tell us in details”  </a:t>
            </a:r>
          </a:p>
          <a:p>
            <a:pPr lvl="1"/>
            <a:r>
              <a:rPr lang="en-US" dirty="0" smtClean="0"/>
              <a:t>“How can we write an initial project plan when we don’t know all details?”</a:t>
            </a:r>
          </a:p>
          <a:p>
            <a:pPr lvl="1"/>
            <a:r>
              <a:rPr lang="en-US" dirty="0" smtClean="0"/>
              <a:t>Students focused on technology, not the project goals and tasks</a:t>
            </a:r>
          </a:p>
          <a:p>
            <a:r>
              <a:rPr lang="en-US" dirty="0" smtClean="0"/>
              <a:t>Too much work for 4 ECTS</a:t>
            </a:r>
          </a:p>
          <a:p>
            <a:pPr lvl="1"/>
            <a:r>
              <a:rPr lang="en-US" dirty="0" smtClean="0"/>
              <a:t>Comparing to some other (easy) courses?</a:t>
            </a:r>
          </a:p>
          <a:p>
            <a:r>
              <a:rPr lang="en-US" dirty="0" smtClean="0"/>
              <a:t>Lecture materials are not adequate?</a:t>
            </a:r>
          </a:p>
          <a:p>
            <a:pPr lvl="1"/>
            <a:r>
              <a:rPr lang="en-US" dirty="0" smtClean="0"/>
              <a:t>Opposite thinking: too many slides vs. too few materials to learn</a:t>
            </a:r>
          </a:p>
          <a:p>
            <a:r>
              <a:rPr lang="en-US" dirty="0" smtClean="0"/>
              <a:t>Teamwork: Accelerator or nightmare?</a:t>
            </a:r>
          </a:p>
          <a:p>
            <a:pPr lvl="1"/>
            <a:r>
              <a:rPr lang="en-US" dirty="0" smtClean="0"/>
              <a:t>students interfere with each other </a:t>
            </a:r>
          </a:p>
          <a:p>
            <a:r>
              <a:rPr lang="en-US" dirty="0" smtClean="0"/>
              <a:t>Bad attitude to Microsoft </a:t>
            </a:r>
          </a:p>
          <a:p>
            <a:pPr lvl="1"/>
            <a:r>
              <a:rPr lang="en-US" dirty="0" smtClean="0"/>
              <a:t>cannot be solved, but only few students complains</a:t>
            </a:r>
          </a:p>
          <a:p>
            <a:r>
              <a:rPr lang="en-US" dirty="0" smtClean="0"/>
              <a:t>Enormous teaching assistants time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3487</TotalTime>
  <Words>1040</Words>
  <Application>Microsoft Office PowerPoint</Application>
  <PresentationFormat>Prikaz na zaslonu (4:3)</PresentationFormat>
  <Paragraphs>234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Civic</vt:lpstr>
      <vt:lpstr> Experiences after three years of teaching “Development of Software Applications” </vt:lpstr>
      <vt:lpstr>Course description</vt:lpstr>
      <vt:lpstr>Competencies (Aims)</vt:lpstr>
      <vt:lpstr>Students requirements</vt:lpstr>
      <vt:lpstr>Software requirements</vt:lpstr>
      <vt:lpstr>Grading scheme</vt:lpstr>
      <vt:lpstr>Correlation between final grade and course components*</vt:lpstr>
      <vt:lpstr>Correlation between final grade and previous courses</vt:lpstr>
      <vt:lpstr>Noted problems</vt:lpstr>
      <vt:lpstr>The most notable changes through years (1/5)</vt:lpstr>
      <vt:lpstr>The most notable changes through years (2/5)</vt:lpstr>
      <vt:lpstr>The most notable changes through years (3/5)</vt:lpstr>
      <vt:lpstr>The most notable changes through years (4/5)</vt:lpstr>
      <vt:lpstr>The most notable changes through years (5/5)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after three years of Teaching Development of Software Application</dc:title>
  <dc:creator>Boris Milašinović</dc:creator>
  <cp:lastModifiedBy> </cp:lastModifiedBy>
  <cp:revision>127</cp:revision>
  <dcterms:created xsi:type="dcterms:W3CDTF">2010-04-24T13:42:25Z</dcterms:created>
  <dcterms:modified xsi:type="dcterms:W3CDTF">2010-09-06T09:08:28Z</dcterms:modified>
</cp:coreProperties>
</file>